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94660"/>
  </p:normalViewPr>
  <p:slideViewPr>
    <p:cSldViewPr snapToGrid="0">
      <p:cViewPr varScale="1">
        <p:scale>
          <a:sx n="92" d="100"/>
          <a:sy n="92" d="100"/>
        </p:scale>
        <p:origin x="88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mp>
</file>

<file path=ppt/media/image11.tmp>
</file>

<file path=ppt/media/image12.tmp>
</file>

<file path=ppt/media/image13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71DB-3B33-4B4A-ACF5-65628A4DE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BBBB1-95CC-4392-BBA0-4813423CB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7F64D-7C5E-4975-B108-21B0E87C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E724C-81E4-4944-8919-96B7D201E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29F01-36E7-4C27-9BBE-D0CDAB1F8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6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95FA-9E40-47F7-B746-54259554F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645B6-E9A8-4995-83B2-408A4D44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725B1-E313-4F1B-8766-CA034B74D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2BF9-1C3E-4AE7-9F54-BDD5D225C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D025E-DC79-4973-AC33-D3AFBD9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85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485822-246A-4BBC-90D0-A8AE002B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C333E5-4739-42FC-9836-A2A0A48663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0F6A9-36D7-4734-9C18-DD1E2908C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C75F9-90C1-44E5-BB01-34E39BF0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8B09C-8A7E-4397-A941-BFE6246D2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C02D8-D2D7-46E3-8895-D9CE264F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C79C7-B6FE-4056-9E7B-B14691DF0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ECFC1-558F-4980-B073-56A7068D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81BD5-C998-4557-A1BF-AE6FB91D3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B1939-9D15-4D84-875C-4937942A1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7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5E686-1408-4BE6-94AF-7255563B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76583-31B7-4511-88EE-B39A10C30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E25FE-51F7-427D-9954-1EFAC6F7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380B9-45B0-4196-83F0-974724278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C210B-6A69-424B-BB61-A0B3FD0B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02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3F107-5808-4C11-9547-B3E01F7D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363CC-F0FB-448E-961A-EC047979F4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9AB691-55CF-4E1B-9FCF-6D02E58A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AB892-2081-43FF-B682-D8A7D9A46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35836-7A65-4E79-B759-F8CE84314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929B9-02B6-4042-9D1F-58DDE68C0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52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4F1A-357E-46D8-A86C-6E61F140D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E3F0F-66D5-482A-8735-E0A9C00BC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79C252-D7DA-48A5-9E46-FAC2DDC7B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1164BB-CA9A-44CF-A53A-8E8651276A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CB2205-6BEA-4DE1-BF89-D3D80DE92C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4FDA9A-E20E-4578-8BD7-F8301F6C7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6B0401-419E-4006-A27D-F8BB6782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DF2F6B-D68B-4014-B10A-C515FCE12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06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09E92-8CA3-47CC-94AE-DFBD8F52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15C189-663E-40FE-9743-54F242933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E4AED5-B640-42AC-AA5A-3AF2AABD4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A0E879-5A22-48BE-8671-883EA807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6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6AFCCB-85BE-4C20-8DC1-25E54A22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2C356-0FCB-46F9-BD79-6733712D1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EF4CF-B12A-4A96-A79D-15B974969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12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20AA-C09F-4A52-8BA4-1662B442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13CE0-17C1-4BAC-8CAB-FD934746A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44AE2-090A-4053-8E45-4CEB99FCE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EFADA-E208-47AC-B632-A162EEBF2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EEDE4-3419-4DAA-901E-D9A8A903E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35172-6745-4E71-9FAB-4B908035B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5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E9896-219B-4C1E-A5DA-59E9BD267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079B2F-16B9-4A81-8EEB-0BC7211514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AF1FA-C4DF-4C1E-9559-78320ADB9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75CFC-EA55-40FF-BD0A-9AEE7F036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EA0D3-BA19-4E99-8E6B-35ABC3795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0D961-2C5A-481A-9BB1-CB70198AD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3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585C35-1767-4108-BFAF-9531D04E3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2CC81-0148-418A-86EC-4090E8BAE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E1AA0-7BB6-43E3-822E-EC5EFFFE0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3F35C-3410-42F0-828A-0EDF854A9FE0}" type="datetimeFigureOut">
              <a:rPr lang="en-US" smtClean="0"/>
              <a:t>6/11/2019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DCDD9-251D-4E05-A0C0-EC9434C18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C8588-B1BF-4EBC-ADDC-CA3ACD4E1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730B0-E92F-491B-8656-224AA232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28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E21F10-451A-4120-8DFD-6A7F34C4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388" y="0"/>
            <a:ext cx="7853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38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705E9E-2885-4BEC-8DA0-8E831AAA6E53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fr-FR" sz="700">
                <a:latin typeface="Arial" panose="020B0604020202020204" pitchFamily="34" charset="0"/>
              </a:rPr>
              <a:t>-  Date: (5/1/2018)</a:t>
            </a:r>
          </a:p>
          <a:p>
            <a:r>
              <a:rPr lang="fr-FR" sz="700">
                <a:latin typeface="Arial" panose="020B0604020202020204" pitchFamily="34" charset="0"/>
              </a:rPr>
              <a:t>-  OCC_CODE: (15-1111, 15-1121, 15-1122, 15-1131, 15-1132, 15-1133, 15-1134, 15-1141, 15-1142, 15-1143, 15-1151, 15-1152, 15-1199, 15-2011, 15-2031, 15-2041, 15-2090)</a:t>
            </a:r>
            <a:endParaRPr lang="en-US" sz="7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BA4FA-D528-4D3D-81D4-DD961F9300C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825500"/>
            <a:ext cx="111379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37C574F-E51C-48E5-8CCB-58E5D3036AEF}"/>
              </a:ext>
            </a:extLst>
          </p:cNvPr>
          <p:cNvSpPr/>
          <p:nvPr/>
        </p:nvSpPr>
        <p:spPr>
          <a:xfrm>
            <a:off x="527050" y="312866"/>
            <a:ext cx="110172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BLS MAY 2018   COMPUTER AND MATH BY DETAILED 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715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9E51FE-92D0-47D2-A724-3923E69CC583}"/>
              </a:ext>
            </a:extLst>
          </p:cNvPr>
          <p:cNvSpPr txBox="1"/>
          <p:nvPr/>
        </p:nvSpPr>
        <p:spPr>
          <a:xfrm>
            <a:off x="254000" y="59817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fr-FR" sz="700">
                <a:latin typeface="Arial" panose="020B0604020202020204" pitchFamily="34" charset="0"/>
              </a:rPr>
              <a:t>-  Date: (5/1/2016, 5/1/2017, 5/1/2018)</a:t>
            </a:r>
          </a:p>
          <a:p>
            <a:r>
              <a:rPr lang="fr-FR" sz="700">
                <a:latin typeface="Arial" panose="020B0604020202020204" pitchFamily="34" charset="0"/>
              </a:rPr>
              <a:t>-  OCC_CODE: (15-1111, 15-1121, 15-1122, 15-1131, 15-1132, 15-1133, 15-1134, 15-1141, 15-1142, 15-1143, 15-1151, 15-1152, 15-1199, 15-2011, 15-2031, 15-2041, 15-2090)</a:t>
            </a:r>
            <a:endParaRPr lang="en-US" sz="7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17E81-4733-4173-AB1C-984BC778715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970973"/>
            <a:ext cx="11671300" cy="5613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B4882F-E736-4E3E-8C38-E3B9AB74C7CB}"/>
              </a:ext>
            </a:extLst>
          </p:cNvPr>
          <p:cNvSpPr/>
          <p:nvPr/>
        </p:nvSpPr>
        <p:spPr>
          <a:xfrm>
            <a:off x="266700" y="137636"/>
            <a:ext cx="11671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BLS MAY  2016 -  2018   COMPUTER AND MATH BY DETAILED 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559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D77FC-3153-4EDA-AC45-E452C7BC38D0}"/>
              </a:ext>
            </a:extLst>
          </p:cNvPr>
          <p:cNvSpPr txBox="1"/>
          <p:nvPr/>
        </p:nvSpPr>
        <p:spPr>
          <a:xfrm>
            <a:off x="254000" y="6096000"/>
            <a:ext cx="11684000" cy="52322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fr-FR" sz="700">
                <a:latin typeface="Arial" panose="020B0604020202020204" pitchFamily="34" charset="0"/>
              </a:rPr>
              <a:t>-  Date: (5/1/2016, 5/1/2017, 5/1/2018)</a:t>
            </a:r>
          </a:p>
          <a:p>
            <a:r>
              <a:rPr lang="fr-FR" sz="700">
                <a:latin typeface="Arial" panose="020B0604020202020204" pitchFamily="34" charset="0"/>
              </a:rPr>
              <a:t>-  OCC_CODE: (47-1011, 47-2011, 47-2021, 47-2022, 47-2031, 47-2041, 47-2042, 47-2043, 47-2044, 47-2051, 47-2053, 47-2061, 47-2071, 47-2072, 47-2073, 47-2081, 47-2111, 47-2121, 47-2131, 47-2132, 47-2141, 47-2151, 47-2152, 47-2161, 47-2171, 47-2181, 47-2211, 47-2221, 47-3011, 47-3012, 47-3013, 47-3014, 47-3015, 47-3016, 47-3019, 47-4011, 47-4021, 47-4031, 47-4041, 47-4051, 47-4061, 47-4071, 47-4090, 47-4099, 47-5011, 47-5012, 47-5013, 47-5021, 47-5031, 47-5041, 47-5042, 47-5051, 47-5071, 47-5081, 47-5099)</a:t>
            </a:r>
            <a:endParaRPr lang="en-US" sz="7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FD8D2E-412C-408F-B650-FE82C8DF50E6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27" y="887845"/>
            <a:ext cx="107188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2F9829-6D96-4A27-B3EC-CD131F2DFD60}"/>
              </a:ext>
            </a:extLst>
          </p:cNvPr>
          <p:cNvSpPr/>
          <p:nvPr/>
        </p:nvSpPr>
        <p:spPr>
          <a:xfrm>
            <a:off x="342900" y="140855"/>
            <a:ext cx="11595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BLS MAY  2016 -  2018   CONSTRUCTION AND EXTRACT DETAILED 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204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3C8EB6-78EA-4CA8-96A8-27545947E32F}"/>
              </a:ext>
            </a:extLst>
          </p:cNvPr>
          <p:cNvSpPr txBox="1"/>
          <p:nvPr/>
        </p:nvSpPr>
        <p:spPr>
          <a:xfrm>
            <a:off x="254000" y="6096000"/>
            <a:ext cx="11684000" cy="52322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fr-FR" sz="700">
                <a:latin typeface="Arial" panose="020B0604020202020204" pitchFamily="34" charset="0"/>
              </a:rPr>
              <a:t>-  OCC_CODE: (29-1011, 29-1021, 29-1022, 29-1023, 29-1029, 29-1031, 29-1041, 29-1051, 29-1061, 29-1062, 29-1063, 29-1064, 29-1065, 29-1066, 29-1067, 29-1069, 29-1071, 29-1081, 29-1122, 29-1123, 29-1124, 29-1125, 29-1126, 29-1127, 29-1128, 29-1129, 29-1131, 29-1141, 29-1151, 29-1161, 29-1171, 29-1181, 29-1199, 29-2010, 29-2011, 29-2012, 29-2021, 29-2031, 29-2032, 29-2033, 29-2034, 29-2035, 29-2041, 29-2051, 29-2052, 29-2053, 29-2054, 29-2055, 29-2056, 29-2057, 29-2061, 29-2071, 29-2081, 29-2091, 29-2092, 29-2099, 29-9011, 29-9012, 29-9091, 29-9092, 29-9099)</a:t>
            </a:r>
            <a:endParaRPr lang="en-US" sz="7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0A1C0-AD71-4DD4-9DC7-2D82F4849AC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789920"/>
            <a:ext cx="107188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A4B8B3-A3B1-4F5C-8F4A-684D19821E50}"/>
              </a:ext>
            </a:extLst>
          </p:cNvPr>
          <p:cNvSpPr/>
          <p:nvPr/>
        </p:nvSpPr>
        <p:spPr>
          <a:xfrm>
            <a:off x="253999" y="143591"/>
            <a:ext cx="11683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BLS MAY  2016 -  2018   HEALTHCARE OCCUPATIONS  BY DETAILED 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4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0CBFB1-90B7-45FE-9CB6-69C0A1508EC8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54000"/>
            <a:ext cx="11582400" cy="63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99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D156-6CF8-47D4-83C6-4618ED435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54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Arial" panose="020B0604020202020204" pitchFamily="34" charset="0"/>
              </a:rPr>
              <a:t>TEXAS  BLS MAY 2018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9BEA6A-5CA1-4A21-81AF-0A6F91A4A513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TOT_EMP: (30 &lt;= TOT_EMP &lt;= 3568180) without empty values</a:t>
            </a:r>
          </a:p>
          <a:p>
            <a:r>
              <a:rPr lang="en-US" sz="700">
                <a:latin typeface="Arial" panose="020B0604020202020204" pitchFamily="34" charset="0"/>
              </a:rPr>
              <a:t>-  Date: (5/1/2018)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752B2-5A91-4000-9483-B545FDFBE62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635000"/>
            <a:ext cx="113030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71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EE89B7-6FC1-4C76-839B-84BBB0047122}"/>
              </a:ext>
            </a:extLst>
          </p:cNvPr>
          <p:cNvSpPr txBox="1"/>
          <p:nvPr/>
        </p:nvSpPr>
        <p:spPr>
          <a:xfrm>
            <a:off x="254000" y="6096000"/>
            <a:ext cx="1168400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OCC_GROUP: (major)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D60606-F475-497D-BA41-FAF26BB2A3D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" y="904008"/>
            <a:ext cx="10982036" cy="51792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161837-E985-4094-B36C-E6B25C31DA41}"/>
              </a:ext>
            </a:extLst>
          </p:cNvPr>
          <p:cNvSpPr/>
          <p:nvPr/>
        </p:nvSpPr>
        <p:spPr>
          <a:xfrm>
            <a:off x="1652960" y="269557"/>
            <a:ext cx="8717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 BLS MAY 2018 TOAL EMPLOYMENT MAJOR CATEGORY ALL AREAS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339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F86F36-E676-4A50-957F-53DB85A82FB0}"/>
              </a:ext>
            </a:extLst>
          </p:cNvPr>
          <p:cNvSpPr txBox="1"/>
          <p:nvPr/>
        </p:nvSpPr>
        <p:spPr>
          <a:xfrm>
            <a:off x="254000" y="6096000"/>
            <a:ext cx="11684000" cy="52322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Date: (5/1/2018)</a:t>
            </a:r>
          </a:p>
          <a:p>
            <a:r>
              <a:rPr lang="en-US" sz="700">
                <a:latin typeface="Arial" panose="020B0604020202020204" pitchFamily="34" charset="0"/>
              </a:rPr>
              <a:t>-  AREA_NAME: (Austin-Round Rock, TX, Dallas-Fort Worth-Arlington, TX, Dallas-Plano-Irving, TX Metropolitan Division, Fort Worth-Arlington, TX Metropolitan Division, Houston-The Woodlands-Sugar Land, TX, San Antonio-New Braunfels, TX)</a:t>
            </a:r>
          </a:p>
          <a:p>
            <a:r>
              <a:rPr lang="en-US" sz="700">
                <a:latin typeface="Arial" panose="020B0604020202020204" pitchFamily="34" charset="0"/>
              </a:rPr>
              <a:t>-  OCC_GROUP: (major)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29AA17-2B70-448A-80E3-A6B31571821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" y="254000"/>
            <a:ext cx="111379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44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1D1FD-A4E2-4B87-95E5-78C8D0308A2F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fr-FR" sz="700">
                <a:latin typeface="Arial" panose="020B0604020202020204" pitchFamily="34" charset="0"/>
              </a:rPr>
              <a:t>-  OCC_CODE: (11-1011, 11-1021, 11-1031, 11-2011, 11-2021, 11-2022, 11-2031, 11-3011, 11-3021, 11-3031, 11-3051, 11-3061, 11-3071, 11-3111, 11-3121, 11-3131, 11-9013, 11-9021, 11-9031, 11-9032, 11-9033, 11-9039, 11-9041, 11-9051, 11-9061, 11-9081, 11-9111, 11-9121, 11-9131, 11-9141, 11-9151, 11-9161, 11-9199)</a:t>
            </a:r>
            <a:endParaRPr lang="en-US" sz="7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55A767-CDD7-4F1F-BD11-E50FDDA2A85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28" y="682198"/>
            <a:ext cx="111379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69D24A8-253B-442A-A4F2-E54359FA4BCD}"/>
              </a:ext>
            </a:extLst>
          </p:cNvPr>
          <p:cNvSpPr/>
          <p:nvPr/>
        </p:nvSpPr>
        <p:spPr>
          <a:xfrm>
            <a:off x="2566207" y="56634"/>
            <a:ext cx="7490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 BLS MAY 2018    MANAGEMENT OCCUPATIONS BY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748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F8DBB8-98E8-4413-8FB6-76EA7329FB76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Date: (5/1/2018)</a:t>
            </a:r>
          </a:p>
          <a:p>
            <a:r>
              <a:rPr lang="en-US" sz="700">
                <a:latin typeface="Arial" panose="020B0604020202020204" pitchFamily="34" charset="0"/>
              </a:rPr>
              <a:t>-  OCC_GROUP: (major)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2F10AC-6038-4EB9-8CD2-19897227B21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596900"/>
            <a:ext cx="111379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A58565-0B97-4CCE-8CFB-2A5A5746CD23}"/>
              </a:ext>
            </a:extLst>
          </p:cNvPr>
          <p:cNvSpPr/>
          <p:nvPr/>
        </p:nvSpPr>
        <p:spPr>
          <a:xfrm>
            <a:off x="4332661" y="69334"/>
            <a:ext cx="6836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 BLS MAY 2018 BY MAJOR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14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0B0711-C395-4442-AAAE-8CAEB5AEF709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Date: (5/1/2017)</a:t>
            </a:r>
          </a:p>
          <a:p>
            <a:r>
              <a:rPr lang="en-US" sz="700">
                <a:latin typeface="Arial" panose="020B0604020202020204" pitchFamily="34" charset="0"/>
              </a:rPr>
              <a:t>-  OCC_GROUP: (major)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C1CBE2-9C82-4B19-AF55-F69A5F93C51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682198"/>
            <a:ext cx="111379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602261-3CC5-4BA6-A58C-55D2E1D212D0}"/>
              </a:ext>
            </a:extLst>
          </p:cNvPr>
          <p:cNvSpPr/>
          <p:nvPr/>
        </p:nvSpPr>
        <p:spPr>
          <a:xfrm>
            <a:off x="2933700" y="161836"/>
            <a:ext cx="75403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 BLS MAY 2017 BY MAJOR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42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D8FE31-6449-4D30-8E5C-4AB65ABEC287}"/>
              </a:ext>
            </a:extLst>
          </p:cNvPr>
          <p:cNvSpPr txBox="1"/>
          <p:nvPr/>
        </p:nvSpPr>
        <p:spPr>
          <a:xfrm>
            <a:off x="254000" y="6096000"/>
            <a:ext cx="11684000" cy="4154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700" b="1">
                <a:latin typeface="Arial" panose="020B0604020202020204" pitchFamily="34" charset="0"/>
              </a:rPr>
              <a:t>Filter Settings</a:t>
            </a:r>
          </a:p>
          <a:p>
            <a:r>
              <a:rPr lang="en-US" sz="700">
                <a:latin typeface="Arial" panose="020B0604020202020204" pitchFamily="34" charset="0"/>
              </a:rPr>
              <a:t>-  Date: (5/1/2016)</a:t>
            </a:r>
          </a:p>
          <a:p>
            <a:r>
              <a:rPr lang="en-US" sz="700">
                <a:latin typeface="Arial" panose="020B0604020202020204" pitchFamily="34" charset="0"/>
              </a:rPr>
              <a:t>-  OCC_GROUP: (major)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E08554-E37A-4E68-907B-CB23851C74D2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783936"/>
            <a:ext cx="11137900" cy="5829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83EF9A-EE35-4782-A16D-1B9647E4FBCF}"/>
              </a:ext>
            </a:extLst>
          </p:cNvPr>
          <p:cNvSpPr/>
          <p:nvPr/>
        </p:nvSpPr>
        <p:spPr>
          <a:xfrm>
            <a:off x="2657474" y="137605"/>
            <a:ext cx="7671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</a:rPr>
              <a:t>TEXAS  BLS MAY 2016  BY MAJOR OCCUPATION PER AREA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768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673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TEXAS  BLS MAY 2018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Hollyer, Ruth A SEPCO-UPU/M/T</dc:creator>
  <cp:lastModifiedBy>Hollyer, Ruth A SEPCO-UPU/M/T</cp:lastModifiedBy>
  <cp:revision>13</cp:revision>
  <dcterms:created xsi:type="dcterms:W3CDTF">2019-06-10T20:16:14Z</dcterms:created>
  <dcterms:modified xsi:type="dcterms:W3CDTF">2019-06-11T20:08:14Z</dcterms:modified>
</cp:coreProperties>
</file>

<file path=docProps/thumbnail.jpeg>
</file>